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heme/theme4.xml" ContentType="application/vnd.openxmlformats-officedocument.them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1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65" r:id="rId3"/>
  </p:sldMasterIdLst>
  <p:notesMasterIdLst>
    <p:notesMasterId r:id="rId19"/>
  </p:notesMasterIdLst>
  <p:sldIdLst>
    <p:sldId id="256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7" r:id="rId13"/>
    <p:sldId id="276" r:id="rId14"/>
    <p:sldId id="268" r:id="rId15"/>
    <p:sldId id="271" r:id="rId16"/>
    <p:sldId id="274" r:id="rId17"/>
    <p:sldId id="27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D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1584" y="-14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07T12:50:46.006" idx="2">
    <p:pos x="10" y="10"/>
    <p:text/>
  </p:cm>
</p:cmLst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311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39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57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6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65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88.xml"/><Relationship Id="rId7" Type="http://schemas.openxmlformats.org/officeDocument/2006/relationships/tags" Target="../tags/tag92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100.xml"/><Relationship Id="rId3" Type="http://schemas.openxmlformats.org/officeDocument/2006/relationships/tags" Target="../tags/tag95.xml"/><Relationship Id="rId7" Type="http://schemas.openxmlformats.org/officeDocument/2006/relationships/tags" Target="../tags/tag99.xml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96.xml"/><Relationship Id="rId9" Type="http://schemas.openxmlformats.org/officeDocument/2006/relationships/tags" Target="../tags/tag10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2022/9/16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2022/9/16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spc="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u="none" strike="noStrike" kern="1200" cap="none" spc="300" normalizeH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2022/9/16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7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8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9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075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2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  <a:extLst>
              <a:ext uri="{96DAC541-7B7A-43D3-8B79-37D633B846F1}">
                <asvg:svgBlip xmlns="" xmlns:asvg="http://schemas.microsoft.com/office/drawing/2016/SVG/main" r:embed="rId1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C39EE-5BBD-44FA-BDBA-258CE8578C9C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823EF-D234-4CB0-8C12-28C515C0A7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wrap="square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13" Type="http://schemas.openxmlformats.org/officeDocument/2006/relationships/tags" Target="../tags/tag122.xml"/><Relationship Id="rId18" Type="http://schemas.openxmlformats.org/officeDocument/2006/relationships/image" Target="../media/image16.jpeg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tags" Target="../tags/tag121.xml"/><Relationship Id="rId17" Type="http://schemas.openxmlformats.org/officeDocument/2006/relationships/notesSlide" Target="../notesSlides/notesSlide2.xml"/><Relationship Id="rId2" Type="http://schemas.openxmlformats.org/officeDocument/2006/relationships/tags" Target="../tags/tag111.xml"/><Relationship Id="rId16" Type="http://schemas.openxmlformats.org/officeDocument/2006/relationships/slideLayout" Target="../slideLayouts/slideLayout22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tags" Target="../tags/tag120.xml"/><Relationship Id="rId5" Type="http://schemas.openxmlformats.org/officeDocument/2006/relationships/tags" Target="../tags/tag114.xml"/><Relationship Id="rId15" Type="http://schemas.openxmlformats.org/officeDocument/2006/relationships/tags" Target="../tags/tag124.xml"/><Relationship Id="rId10" Type="http://schemas.openxmlformats.org/officeDocument/2006/relationships/tags" Target="../tags/tag119.xml"/><Relationship Id="rId4" Type="http://schemas.openxmlformats.org/officeDocument/2006/relationships/tags" Target="../tags/tag113.xml"/><Relationship Id="rId9" Type="http://schemas.openxmlformats.org/officeDocument/2006/relationships/tags" Target="../tags/tag118.xml"/><Relationship Id="rId14" Type="http://schemas.openxmlformats.org/officeDocument/2006/relationships/tags" Target="../tags/tag1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65017673930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5" y="0"/>
            <a:ext cx="12192000" cy="685800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26" name="文本框 25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sp>
        <p:nvSpPr>
          <p:cNvPr id="31" name="矩形 30"/>
          <p:cNvSpPr/>
          <p:nvPr/>
        </p:nvSpPr>
        <p:spPr>
          <a:xfrm>
            <a:off x="-8143" y="1488278"/>
            <a:ext cx="210993" cy="25887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40420" y="1437101"/>
            <a:ext cx="223224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2022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40690" y="2360295"/>
            <a:ext cx="61995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54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动态红绿灯控制系统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308860" y="3283585"/>
            <a:ext cx="43313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智能交通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623392" y="4776664"/>
            <a:ext cx="3096344" cy="449326"/>
            <a:chOff x="983432" y="4710862"/>
            <a:chExt cx="3096344" cy="449326"/>
          </a:xfrm>
        </p:grpSpPr>
        <p:sp>
          <p:nvSpPr>
            <p:cNvPr id="36" name="矩形: 圆角 35"/>
            <p:cNvSpPr/>
            <p:nvPr/>
          </p:nvSpPr>
          <p:spPr>
            <a:xfrm>
              <a:off x="983432" y="4710862"/>
              <a:ext cx="3096344" cy="4493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27448" y="4750859"/>
              <a:ext cx="280831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越州中学</a:t>
              </a:r>
              <a:r>
                <a:rPr lang="en-US" altLang="zh-CN" dirty="0">
                  <a:cs typeface="+mn-ea"/>
                  <a:sym typeface="+mn-lt"/>
                </a:rPr>
                <a:t> - </a:t>
              </a:r>
              <a:r>
                <a:rPr lang="zh-CN" altLang="en-US" dirty="0">
                  <a:cs typeface="+mn-ea"/>
                  <a:sym typeface="+mn-lt"/>
                </a:rPr>
                <a:t>科创实验室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media/yuchuxi/DATA/project/PS CC 2019/1650176708586.png1650176708586"/>
          <p:cNvPicPr>
            <a:picLocks noChangeAspect="1"/>
          </p:cNvPicPr>
          <p:nvPr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图片 2" descr="165017673930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17" name="文本框 16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73319" y="2096830"/>
            <a:ext cx="6350477" cy="1967011"/>
            <a:chOff x="205510" y="1864643"/>
            <a:chExt cx="6350477" cy="1967011"/>
          </a:xfrm>
        </p:grpSpPr>
        <p:sp>
          <p:nvSpPr>
            <p:cNvPr id="20" name="文本框 19"/>
            <p:cNvSpPr txBox="1"/>
            <p:nvPr/>
          </p:nvSpPr>
          <p:spPr>
            <a:xfrm>
              <a:off x="205510" y="1864643"/>
              <a:ext cx="446449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cs typeface="+mn-ea"/>
                  <a:sym typeface="+mn-lt"/>
                </a:rPr>
                <a:t>PART 03</a:t>
              </a:r>
              <a:endParaRPr lang="zh-CN" altLang="en-US" sz="8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67348" y="3124899"/>
              <a:ext cx="6288639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制作项目模型</a:t>
              </a:r>
              <a:endPara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直角三角形 76"/>
          <p:cNvSpPr/>
          <p:nvPr>
            <p:custDataLst>
              <p:tags r:id="rId2"/>
            </p:custDataLst>
          </p:nvPr>
        </p:nvSpPr>
        <p:spPr>
          <a:xfrm rot="10556773">
            <a:off x="8080427" y="293839"/>
            <a:ext cx="1121087" cy="1014043"/>
          </a:xfrm>
          <a:prstGeom prst="rtTriangle">
            <a:avLst/>
          </a:prstGeom>
          <a:pattFill prst="zigZag">
            <a:fgClr>
              <a:srgbClr val="FFFFFF">
                <a:lumMod val="95000"/>
              </a:srgbClr>
            </a:fgClr>
            <a:bgClr>
              <a:srgbClr val="FFFFFF"/>
            </a:bgClr>
          </a:pattFill>
          <a:ln>
            <a:noFill/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直角三角形 77"/>
          <p:cNvSpPr/>
          <p:nvPr>
            <p:custDataLst>
              <p:tags r:id="rId3"/>
            </p:custDataLst>
          </p:nvPr>
        </p:nvSpPr>
        <p:spPr>
          <a:xfrm rot="7372940">
            <a:off x="6093271" y="2241755"/>
            <a:ext cx="2144432" cy="1939676"/>
          </a:xfrm>
          <a:prstGeom prst="rtTriangle">
            <a:avLst/>
          </a:prstGeom>
          <a:pattFill prst="zigZag">
            <a:fgClr>
              <a:srgbClr val="FFFFFF">
                <a:lumMod val="95000"/>
              </a:srgbClr>
            </a:fgClr>
            <a:bgClr>
              <a:srgbClr val="FFFFFF"/>
            </a:bgClr>
          </a:pattFill>
          <a:ln>
            <a:noFill/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直角三角形 62"/>
          <p:cNvSpPr/>
          <p:nvPr>
            <p:custDataLst>
              <p:tags r:id="rId4"/>
            </p:custDataLst>
          </p:nvPr>
        </p:nvSpPr>
        <p:spPr>
          <a:xfrm>
            <a:off x="0" y="0"/>
            <a:ext cx="6858000" cy="6858000"/>
          </a:xfrm>
          <a:prstGeom prst="rtTriangle">
            <a:avLst/>
          </a:prstGeom>
          <a:pattFill prst="dashUpDiag">
            <a:fgClr>
              <a:srgbClr val="FFFFFF">
                <a:lumMod val="85000"/>
              </a:srgbClr>
            </a:fgClr>
            <a:bgClr>
              <a:srgbClr val="FFFFFF"/>
            </a:bgClr>
          </a:pattFill>
          <a:ln>
            <a:noFill/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矩形 63"/>
          <p:cNvSpPr/>
          <p:nvPr>
            <p:custDataLst>
              <p:tags r:id="rId5"/>
            </p:custDataLst>
          </p:nvPr>
        </p:nvSpPr>
        <p:spPr>
          <a:xfrm>
            <a:off x="870857" y="684664"/>
            <a:ext cx="10755086" cy="5844268"/>
          </a:xfrm>
          <a:prstGeom prst="rect">
            <a:avLst/>
          </a:prstGeom>
          <a:noFill/>
          <a:ln w="38100">
            <a:solidFill>
              <a:srgbClr val="FFFFFF">
                <a:lumMod val="75000"/>
              </a:srgbClr>
            </a:solidFill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矩形 64"/>
          <p:cNvSpPr/>
          <p:nvPr>
            <p:custDataLst>
              <p:tags r:id="rId6"/>
            </p:custDataLst>
          </p:nvPr>
        </p:nvSpPr>
        <p:spPr>
          <a:xfrm>
            <a:off x="718457" y="532264"/>
            <a:ext cx="10755086" cy="5844268"/>
          </a:xfrm>
          <a:prstGeom prst="rect">
            <a:avLst/>
          </a:prstGeom>
          <a:noFill/>
          <a:ln w="38100">
            <a:solidFill>
              <a:srgbClr val="000000">
                <a:lumMod val="85000"/>
                <a:lumOff val="15000"/>
              </a:srgbClr>
            </a:solidFill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矩形 67"/>
          <p:cNvSpPr/>
          <p:nvPr>
            <p:custDataLst>
              <p:tags r:id="rId7"/>
            </p:custDataLst>
          </p:nvPr>
        </p:nvSpPr>
        <p:spPr>
          <a:xfrm>
            <a:off x="1571499" y="1229573"/>
            <a:ext cx="3511554" cy="4811007"/>
          </a:xfrm>
          <a:prstGeom prst="rect">
            <a:avLst/>
          </a:prstGeom>
          <a:noFill/>
          <a:ln w="38100">
            <a:solidFill>
              <a:srgbClr val="FFFFFF">
                <a:lumMod val="75000"/>
              </a:srgbClr>
            </a:solidFill>
          </a:ln>
        </p:spPr>
        <p:style>
          <a:lnRef idx="2">
            <a:srgbClr val="266CBA">
              <a:shade val="50000"/>
            </a:srgbClr>
          </a:lnRef>
          <a:fillRef idx="1">
            <a:srgbClr val="266CBA"/>
          </a:fillRef>
          <a:effectRef idx="0">
            <a:srgbClr val="266CBA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71" name="组合 70"/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 rot="10800000">
            <a:off x="10154735" y="1458599"/>
            <a:ext cx="747240" cy="652043"/>
            <a:chOff x="1168400" y="1347856"/>
            <a:chExt cx="723913" cy="631688"/>
          </a:xfrm>
          <a:solidFill>
            <a:srgbClr val="FFFFFF">
              <a:lumMod val="95000"/>
            </a:srgbClr>
          </a:solidFill>
        </p:grpSpPr>
        <p:sp>
          <p:nvSpPr>
            <p:cNvPr id="75" name="任意多边形: 形状 74"/>
            <p:cNvSpPr>
              <a:spLocks noChangeAspect="1"/>
            </p:cNvSpPr>
            <p:nvPr>
              <p:custDataLst>
                <p:tags r:id="rId14"/>
              </p:custDataLst>
            </p:nvPr>
          </p:nvSpPr>
          <p:spPr>
            <a:xfrm>
              <a:off x="1168400" y="1347856"/>
              <a:ext cx="311295" cy="631688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295275" h="599179">
                  <a:moveTo>
                    <a:pt x="207995" y="0"/>
                  </a:moveTo>
                  <a:lnTo>
                    <a:pt x="218480" y="17025"/>
                  </a:lnTo>
                  <a:cubicBezTo>
                    <a:pt x="231034" y="32364"/>
                    <a:pt x="246314" y="46986"/>
                    <a:pt x="263922" y="59952"/>
                  </a:cubicBezTo>
                  <a:lnTo>
                    <a:pt x="275967" y="66705"/>
                  </a:lnTo>
                  <a:cubicBezTo>
                    <a:pt x="274744" y="66607"/>
                    <a:pt x="166924" y="148026"/>
                    <a:pt x="152376" y="303904"/>
                  </a:cubicBezTo>
                  <a:lnTo>
                    <a:pt x="295275" y="303904"/>
                  </a:lnTo>
                  <a:lnTo>
                    <a:pt x="295275" y="599179"/>
                  </a:lnTo>
                  <a:lnTo>
                    <a:pt x="0" y="599179"/>
                  </a:lnTo>
                  <a:lnTo>
                    <a:pt x="0" y="334942"/>
                  </a:lnTo>
                  <a:cubicBezTo>
                    <a:pt x="10368" y="113589"/>
                    <a:pt x="207637" y="2353"/>
                    <a:pt x="207995" y="0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 w="31750" cap="rnd">
              <a:noFill/>
              <a:round/>
            </a:ln>
          </p:spPr>
          <p:style>
            <a:lnRef idx="2">
              <a:srgbClr val="266CBA">
                <a:shade val="50000"/>
              </a:srgbClr>
            </a:lnRef>
            <a:fillRef idx="1">
              <a:srgbClr val="266CBA"/>
            </a:fillRef>
            <a:effectRef idx="0">
              <a:srgbClr val="266CBA"/>
            </a:effectRef>
            <a:fontRef idx="minor">
              <a:srgbClr val="FFFFFF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任意多边形: 形状 75"/>
            <p:cNvSpPr>
              <a:spLocks noChangeAspect="1"/>
            </p:cNvSpPr>
            <p:nvPr>
              <p:custDataLst>
                <p:tags r:id="rId15"/>
              </p:custDataLst>
            </p:nvPr>
          </p:nvSpPr>
          <p:spPr>
            <a:xfrm>
              <a:off x="1581018" y="1347856"/>
              <a:ext cx="311295" cy="631688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295275" h="599179">
                  <a:moveTo>
                    <a:pt x="207995" y="0"/>
                  </a:moveTo>
                  <a:lnTo>
                    <a:pt x="218480" y="17025"/>
                  </a:lnTo>
                  <a:cubicBezTo>
                    <a:pt x="231034" y="32364"/>
                    <a:pt x="246314" y="46986"/>
                    <a:pt x="263922" y="59952"/>
                  </a:cubicBezTo>
                  <a:lnTo>
                    <a:pt x="275967" y="66705"/>
                  </a:lnTo>
                  <a:cubicBezTo>
                    <a:pt x="274744" y="66607"/>
                    <a:pt x="166924" y="148026"/>
                    <a:pt x="152376" y="303904"/>
                  </a:cubicBezTo>
                  <a:lnTo>
                    <a:pt x="295275" y="303904"/>
                  </a:lnTo>
                  <a:lnTo>
                    <a:pt x="295275" y="599179"/>
                  </a:lnTo>
                  <a:lnTo>
                    <a:pt x="0" y="599179"/>
                  </a:lnTo>
                  <a:lnTo>
                    <a:pt x="0" y="334942"/>
                  </a:lnTo>
                  <a:cubicBezTo>
                    <a:pt x="10368" y="113589"/>
                    <a:pt x="207637" y="2353"/>
                    <a:pt x="207995" y="0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 w="31750" cap="rnd">
              <a:noFill/>
              <a:round/>
            </a:ln>
          </p:spPr>
          <p:style>
            <a:lnRef idx="2">
              <a:srgbClr val="266CBA">
                <a:shade val="50000"/>
              </a:srgbClr>
            </a:lnRef>
            <a:fillRef idx="1">
              <a:srgbClr val="266CBA"/>
            </a:fillRef>
            <a:effectRef idx="0">
              <a:srgbClr val="266CBA"/>
            </a:effectRef>
            <a:fontRef idx="minor">
              <a:srgbClr val="FFFFFF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2" name="组合 71"/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 rot="10800000">
            <a:off x="9981129" y="1284993"/>
            <a:ext cx="747240" cy="652043"/>
            <a:chOff x="1168400" y="1347856"/>
            <a:chExt cx="723913" cy="631688"/>
          </a:xfrm>
          <a:noFill/>
        </p:grpSpPr>
        <p:sp>
          <p:nvSpPr>
            <p:cNvPr id="73" name="任意多边形: 形状 72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1168400" y="1347856"/>
              <a:ext cx="311295" cy="631688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295275" h="599179">
                  <a:moveTo>
                    <a:pt x="207995" y="0"/>
                  </a:moveTo>
                  <a:lnTo>
                    <a:pt x="218480" y="17025"/>
                  </a:lnTo>
                  <a:cubicBezTo>
                    <a:pt x="231034" y="32364"/>
                    <a:pt x="246314" y="46986"/>
                    <a:pt x="263922" y="59952"/>
                  </a:cubicBezTo>
                  <a:lnTo>
                    <a:pt x="275967" y="66705"/>
                  </a:lnTo>
                  <a:cubicBezTo>
                    <a:pt x="274744" y="66607"/>
                    <a:pt x="166924" y="148026"/>
                    <a:pt x="152376" y="303904"/>
                  </a:cubicBezTo>
                  <a:lnTo>
                    <a:pt x="295275" y="303904"/>
                  </a:lnTo>
                  <a:lnTo>
                    <a:pt x="295275" y="599179"/>
                  </a:lnTo>
                  <a:lnTo>
                    <a:pt x="0" y="599179"/>
                  </a:lnTo>
                  <a:lnTo>
                    <a:pt x="0" y="334942"/>
                  </a:lnTo>
                  <a:cubicBezTo>
                    <a:pt x="10368" y="113589"/>
                    <a:pt x="207637" y="2353"/>
                    <a:pt x="207995" y="0"/>
                  </a:cubicBezTo>
                  <a:close/>
                </a:path>
              </a:pathLst>
            </a:custGeom>
            <a:grpFill/>
            <a:ln w="31750" cap="rnd">
              <a:solidFill>
                <a:srgbClr val="000000">
                  <a:lumMod val="85000"/>
                  <a:lumOff val="15000"/>
                </a:srgbClr>
              </a:solidFill>
              <a:round/>
            </a:ln>
          </p:spPr>
          <p:style>
            <a:lnRef idx="2">
              <a:srgbClr val="266CBA">
                <a:shade val="50000"/>
              </a:srgbClr>
            </a:lnRef>
            <a:fillRef idx="1">
              <a:srgbClr val="266CBA"/>
            </a:fillRef>
            <a:effectRef idx="0">
              <a:srgbClr val="266CBA"/>
            </a:effectRef>
            <a:fontRef idx="minor">
              <a:srgbClr val="FFFFFF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任意多边形: 形状 73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1581018" y="1347856"/>
              <a:ext cx="311295" cy="631688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295275" h="599179">
                  <a:moveTo>
                    <a:pt x="207995" y="0"/>
                  </a:moveTo>
                  <a:lnTo>
                    <a:pt x="218480" y="17025"/>
                  </a:lnTo>
                  <a:cubicBezTo>
                    <a:pt x="231034" y="32364"/>
                    <a:pt x="246314" y="46986"/>
                    <a:pt x="263922" y="59952"/>
                  </a:cubicBezTo>
                  <a:lnTo>
                    <a:pt x="275967" y="66705"/>
                  </a:lnTo>
                  <a:cubicBezTo>
                    <a:pt x="274744" y="66607"/>
                    <a:pt x="166924" y="148026"/>
                    <a:pt x="152376" y="303904"/>
                  </a:cubicBezTo>
                  <a:lnTo>
                    <a:pt x="295275" y="303904"/>
                  </a:lnTo>
                  <a:lnTo>
                    <a:pt x="295275" y="599179"/>
                  </a:lnTo>
                  <a:lnTo>
                    <a:pt x="0" y="599179"/>
                  </a:lnTo>
                  <a:lnTo>
                    <a:pt x="0" y="334942"/>
                  </a:lnTo>
                  <a:cubicBezTo>
                    <a:pt x="10368" y="113589"/>
                    <a:pt x="207637" y="2353"/>
                    <a:pt x="207995" y="0"/>
                  </a:cubicBezTo>
                  <a:close/>
                </a:path>
              </a:pathLst>
            </a:custGeom>
            <a:grpFill/>
            <a:ln w="31750" cap="rnd">
              <a:solidFill>
                <a:srgbClr val="000000">
                  <a:lumMod val="85000"/>
                  <a:lumOff val="15000"/>
                </a:srgbClr>
              </a:solidFill>
              <a:round/>
            </a:ln>
          </p:spPr>
          <p:style>
            <a:lnRef idx="2">
              <a:srgbClr val="266CBA">
                <a:shade val="50000"/>
              </a:srgbClr>
            </a:lnRef>
            <a:fillRef idx="1">
              <a:srgbClr val="266CBA"/>
            </a:fillRef>
            <a:effectRef idx="0">
              <a:srgbClr val="266CBA"/>
            </a:effectRef>
            <a:fontRef idx="minor">
              <a:srgbClr val="FFFFFF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8"/>
          <a:srcRect l="1" r="1"/>
          <a:stretch>
            <a:fillRect/>
          </a:stretch>
        </p:blipFill>
        <p:spPr>
          <a:xfrm>
            <a:off x="1219200" y="1066686"/>
            <a:ext cx="3657600" cy="487691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60" h="5760">
                <a:moveTo>
                  <a:pt x="0" y="0"/>
                </a:moveTo>
                <a:lnTo>
                  <a:pt x="5760" y="0"/>
                </a:lnTo>
                <a:lnTo>
                  <a:pt x="5760" y="5760"/>
                </a:lnTo>
                <a:lnTo>
                  <a:pt x="0" y="57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>
            <p:custDataLst>
              <p:tags r:id="rId11"/>
            </p:custDataLst>
          </p:nvPr>
        </p:nvSpPr>
        <p:spPr>
          <a:xfrm>
            <a:off x="5638845" y="2895480"/>
            <a:ext cx="5181638" cy="1524229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6000" b="1" u="sng" spc="44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Arial" panose="02080604020202020204" pitchFamily="34" charset="0"/>
              </a:rPr>
              <a:t>制作项目模型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项目成果展示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H:\project\PS CC 2019\1650176708586.png1650176708586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图片 2" descr="165017673930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17" name="文本框 16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73319" y="2096830"/>
            <a:ext cx="6322537" cy="1965741"/>
            <a:chOff x="205510" y="1864643"/>
            <a:chExt cx="6322537" cy="1965741"/>
          </a:xfrm>
        </p:grpSpPr>
        <p:sp>
          <p:nvSpPr>
            <p:cNvPr id="20" name="文本框 19"/>
            <p:cNvSpPr txBox="1"/>
            <p:nvPr/>
          </p:nvSpPr>
          <p:spPr>
            <a:xfrm>
              <a:off x="205510" y="1864643"/>
              <a:ext cx="446449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cs typeface="+mn-ea"/>
                  <a:sym typeface="+mn-lt"/>
                </a:rPr>
                <a:t>PART 04</a:t>
              </a:r>
              <a:endParaRPr lang="zh-CN" altLang="en-US" sz="8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39408" y="3123629"/>
              <a:ext cx="6288639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测试、评估及优化</a:t>
              </a:r>
              <a:endPara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4087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测试、评估及优化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39470" y="1124585"/>
            <a:ext cx="9653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H:\project\PS CC 2019\1650176708586.png1650176708586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2" name="图片 1" descr="165017673930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26" name="文本框 25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sp>
        <p:nvSpPr>
          <p:cNvPr id="31" name="矩形 30"/>
          <p:cNvSpPr/>
          <p:nvPr/>
        </p:nvSpPr>
        <p:spPr>
          <a:xfrm>
            <a:off x="-8143" y="1488278"/>
            <a:ext cx="210993" cy="25887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40420" y="1437101"/>
            <a:ext cx="223224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2022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40420" y="2360431"/>
            <a:ext cx="6452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PLANNED PROJECT</a:t>
            </a:r>
            <a:endParaRPr lang="zh-CN" altLang="en-US" sz="54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40420" y="3323758"/>
            <a:ext cx="57327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谢谢观看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623392" y="4776664"/>
            <a:ext cx="3096344" cy="449326"/>
            <a:chOff x="983432" y="4710862"/>
            <a:chExt cx="3096344" cy="449326"/>
          </a:xfrm>
        </p:grpSpPr>
        <p:sp>
          <p:nvSpPr>
            <p:cNvPr id="36" name="矩形: 圆角 35"/>
            <p:cNvSpPr/>
            <p:nvPr/>
          </p:nvSpPr>
          <p:spPr>
            <a:xfrm>
              <a:off x="983432" y="4710862"/>
              <a:ext cx="3096344" cy="44932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27448" y="4750859"/>
              <a:ext cx="280831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越州中学</a:t>
              </a:r>
              <a:r>
                <a:rPr lang="en-US" altLang="zh-CN" dirty="0">
                  <a:cs typeface="+mn-ea"/>
                  <a:sym typeface="+mn-lt"/>
                </a:rPr>
                <a:t> - </a:t>
              </a:r>
              <a:r>
                <a:rPr lang="zh-CN" altLang="en-US" dirty="0">
                  <a:cs typeface="+mn-ea"/>
                  <a:sym typeface="+mn-lt"/>
                </a:rPr>
                <a:t>科创实验室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H:\project\PS CC 2019\1650176708586.png1650176708586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图片 2" descr="165017673930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17" name="文本框 16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73319" y="2096830"/>
            <a:ext cx="6322537" cy="1965741"/>
            <a:chOff x="205510" y="1864643"/>
            <a:chExt cx="6322537" cy="1965741"/>
          </a:xfrm>
        </p:grpSpPr>
        <p:sp>
          <p:nvSpPr>
            <p:cNvPr id="20" name="文本框 19"/>
            <p:cNvSpPr txBox="1"/>
            <p:nvPr/>
          </p:nvSpPr>
          <p:spPr>
            <a:xfrm>
              <a:off x="205510" y="1864643"/>
              <a:ext cx="446449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cs typeface="+mn-ea"/>
                  <a:sym typeface="+mn-lt"/>
                </a:rPr>
                <a:t>PART 01</a:t>
              </a:r>
              <a:endParaRPr lang="zh-CN" altLang="en-US" sz="8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39408" y="3123629"/>
              <a:ext cx="6288639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发现与明确问题</a:t>
              </a:r>
              <a:endPara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发现问题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600056" y="-963488"/>
            <a:ext cx="1447468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/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 dirty="0"/>
              <a:t>不闯红灯的行人在路口没有车辆的时候等待较长时间</a:t>
            </a: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 dirty="0"/>
              <a:t>无行人时路口车辆仍需要停车等待</a:t>
            </a: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 dirty="0"/>
              <a:t>红绿灯时间调节不便</a:t>
            </a:r>
          </a:p>
          <a:p>
            <a:r>
              <a:rPr lang="zh-CN" altLang="en-US" sz="2400" dirty="0" smtClean="0"/>
              <a:t> 盲</a:t>
            </a:r>
            <a:r>
              <a:rPr lang="zh-CN" altLang="en-US" sz="2400" dirty="0"/>
              <a:t>人、部分色盲人士无法分辨红绿灯</a:t>
            </a:r>
          </a:p>
          <a:p>
            <a:pPr marL="342900" indent="-342900">
              <a:buFont typeface="Arial" panose="02080604020202020204" pitchFamily="34" charset="0"/>
              <a:buChar char="•"/>
            </a:pPr>
            <a:endParaRPr lang="zh-CN" altLang="en-US" sz="2400" dirty="0"/>
          </a:p>
        </p:txBody>
      </p:sp>
      <p:pic>
        <p:nvPicPr>
          <p:cNvPr id="1026" name="Picture 2" descr="https://image.fznews.com.cn/app/pic/2022-02/09/340138_ceb682a9-e241-4e18-a69c-d43d004a34d3.jpg"/>
          <p:cNvPicPr preferRelativeResize="0"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8" y="1484784"/>
            <a:ext cx="216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54750" y="465313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dirty="0"/>
              <a:t>有不少行人闯红灯</a:t>
            </a:r>
            <a:endParaRPr lang="zh-CN" altLang="en-US" dirty="0"/>
          </a:p>
        </p:txBody>
      </p:sp>
      <p:pic>
        <p:nvPicPr>
          <p:cNvPr id="1032" name="Picture 8" descr="http://img95.699pic.com/xsj/0y/rs/lq.jpg!/fh/300"/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824" y="1484784"/>
            <a:ext cx="216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4496690" y="4653136"/>
            <a:ext cx="30123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盲</a:t>
            </a:r>
            <a:r>
              <a:rPr lang="zh-CN" altLang="en-US" dirty="0"/>
              <a:t>人、部分色盲人士无</a:t>
            </a:r>
            <a:r>
              <a:rPr lang="zh-CN" altLang="en-US" dirty="0" smtClean="0"/>
              <a:t>法</a:t>
            </a:r>
            <a:endParaRPr lang="en-US" altLang="zh-CN" dirty="0"/>
          </a:p>
          <a:p>
            <a:r>
              <a:rPr lang="zh-CN" altLang="en-US" dirty="0" smtClean="0"/>
              <a:t>     分</a:t>
            </a:r>
            <a:r>
              <a:rPr lang="zh-CN" altLang="en-US" dirty="0"/>
              <a:t>辨红绿灯</a:t>
            </a:r>
            <a:endParaRPr lang="zh-CN" altLang="en-US" dirty="0"/>
          </a:p>
        </p:txBody>
      </p:sp>
      <p:pic>
        <p:nvPicPr>
          <p:cNvPr id="1034" name="Picture 10" descr="http://n.sinaimg.cn/hb/transform/20160726/rOAF-fxuifip3340650.jpg"/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264" y="1484784"/>
            <a:ext cx="216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>
          <a:xfrm>
            <a:off x="8436550" y="4653136"/>
            <a:ext cx="614434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zh-CN" sz="2000" b="1" kern="100" dirty="0">
                <a:latin typeface="Calibri"/>
                <a:ea typeface="宋体"/>
                <a:cs typeface="Times New Roman"/>
              </a:rPr>
              <a:t>交通拥堵的路口只能</a:t>
            </a:r>
            <a:r>
              <a:rPr lang="zh-CN" altLang="zh-CN" sz="2000" b="1" kern="100" dirty="0" smtClean="0">
                <a:latin typeface="Calibri"/>
                <a:ea typeface="宋体"/>
                <a:cs typeface="Times New Roman"/>
              </a:rPr>
              <a:t>让</a:t>
            </a:r>
            <a:endParaRPr lang="en-US" altLang="zh-CN" sz="2000" b="1" kern="100" dirty="0" smtClean="0">
              <a:latin typeface="Calibri"/>
              <a:ea typeface="宋体"/>
              <a:cs typeface="Times New Roman"/>
            </a:endParaRPr>
          </a:p>
          <a:p>
            <a:r>
              <a:rPr lang="zh-CN" altLang="en-US" sz="2000" b="1" kern="100" dirty="0" smtClean="0">
                <a:latin typeface="Calibri"/>
                <a:ea typeface="宋体"/>
                <a:cs typeface="Times New Roman"/>
              </a:rPr>
              <a:t>      </a:t>
            </a:r>
            <a:r>
              <a:rPr lang="zh-CN" altLang="zh-CN" sz="2000" b="1" kern="100" dirty="0" smtClean="0">
                <a:latin typeface="Calibri"/>
                <a:ea typeface="宋体"/>
                <a:cs typeface="Times New Roman"/>
              </a:rPr>
              <a:t>交</a:t>
            </a:r>
            <a:r>
              <a:rPr lang="zh-CN" altLang="zh-CN" sz="2000" b="1" kern="100" dirty="0">
                <a:latin typeface="Calibri"/>
                <a:ea typeface="宋体"/>
                <a:cs typeface="Times New Roman"/>
              </a:rPr>
              <a:t>警叔叔冒着危险去</a:t>
            </a:r>
            <a:r>
              <a:rPr lang="zh-CN" altLang="zh-CN" sz="2000" b="1" kern="100" dirty="0" smtClean="0">
                <a:latin typeface="Calibri"/>
                <a:ea typeface="宋体"/>
                <a:cs typeface="Times New Roman"/>
              </a:rPr>
              <a:t>到</a:t>
            </a:r>
            <a:endParaRPr lang="en-US" altLang="zh-CN" sz="2000" b="1" kern="100" dirty="0" smtClean="0">
              <a:latin typeface="Calibri"/>
              <a:ea typeface="宋体"/>
              <a:cs typeface="Times New Roman"/>
            </a:endParaRPr>
          </a:p>
          <a:p>
            <a:r>
              <a:rPr lang="zh-CN" altLang="en-US" sz="2000" b="1" kern="100" dirty="0" smtClean="0">
                <a:latin typeface="Calibri"/>
                <a:ea typeface="宋体"/>
                <a:cs typeface="Times New Roman"/>
              </a:rPr>
              <a:t>      </a:t>
            </a:r>
            <a:r>
              <a:rPr lang="zh-CN" altLang="zh-CN" sz="2000" b="1" kern="100" dirty="0" smtClean="0">
                <a:latin typeface="Calibri"/>
                <a:ea typeface="宋体"/>
                <a:cs typeface="Times New Roman"/>
              </a:rPr>
              <a:t>现</a:t>
            </a:r>
            <a:r>
              <a:rPr lang="zh-CN" altLang="zh-CN" sz="2000" b="1" kern="100" dirty="0">
                <a:latin typeface="Calibri"/>
                <a:ea typeface="宋体"/>
                <a:cs typeface="Times New Roman"/>
              </a:rPr>
              <a:t>场指挥交通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明确问题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19505" y="2132965"/>
            <a:ext cx="99523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/>
              <a:t>行人不愿意多等几秒</a:t>
            </a:r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>
                <a:sym typeface="+mn-ea"/>
              </a:rPr>
              <a:t>红绿灯时间调节不便</a:t>
            </a:r>
            <a:endParaRPr lang="zh-CN" altLang="en-US" sz="2400"/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en-US" sz="2400"/>
              <a:t>无法简单通过视觉分辨红绿灯</a:t>
            </a:r>
          </a:p>
          <a:p>
            <a:pPr marL="342900" indent="-342900">
              <a:buFont typeface="Arial" panose="02080604020202020204" pitchFamily="34" charset="0"/>
              <a:buChar char="•"/>
            </a:pP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项目目标</a:t>
            </a:r>
          </a:p>
        </p:txBody>
      </p:sp>
      <p:sp>
        <p:nvSpPr>
          <p:cNvPr id="14" name="Freeform 55"/>
          <p:cNvSpPr/>
          <p:nvPr/>
        </p:nvSpPr>
        <p:spPr>
          <a:xfrm rot="16200000">
            <a:off x="9193775" y="2236788"/>
            <a:ext cx="1612995" cy="1459377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5" name="Freeform 52"/>
          <p:cNvSpPr/>
          <p:nvPr/>
        </p:nvSpPr>
        <p:spPr>
          <a:xfrm rot="16200000">
            <a:off x="6639193" y="2224089"/>
            <a:ext cx="1612995" cy="1459377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6" name="Freeform 51"/>
          <p:cNvSpPr/>
          <p:nvPr/>
        </p:nvSpPr>
        <p:spPr>
          <a:xfrm rot="16200000">
            <a:off x="4078883" y="2224091"/>
            <a:ext cx="1612995" cy="1459377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7" name="Freeform 50"/>
          <p:cNvSpPr/>
          <p:nvPr/>
        </p:nvSpPr>
        <p:spPr>
          <a:xfrm rot="16200000">
            <a:off x="1519139" y="2220709"/>
            <a:ext cx="1612995" cy="1459377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cxnSp>
        <p:nvCxnSpPr>
          <p:cNvPr id="18" name="Straight Connector 29"/>
          <p:cNvCxnSpPr/>
          <p:nvPr/>
        </p:nvCxnSpPr>
        <p:spPr>
          <a:xfrm flipH="1">
            <a:off x="1277330" y="2803619"/>
            <a:ext cx="9637341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1439064" y="3933009"/>
            <a:ext cx="9719850" cy="2077085"/>
            <a:chOff x="1322792" y="3779727"/>
            <a:chExt cx="9719850" cy="2077085"/>
          </a:xfrm>
        </p:grpSpPr>
        <p:sp>
          <p:nvSpPr>
            <p:cNvPr id="23" name="Text Placeholder 3"/>
            <p:cNvSpPr txBox="1"/>
            <p:nvPr/>
          </p:nvSpPr>
          <p:spPr>
            <a:xfrm>
              <a:off x="1322792" y="3779727"/>
              <a:ext cx="2039383" cy="175387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可调红绿灯时间</a:t>
              </a:r>
              <a:endParaRPr kumimoji="0" lang="en-US" altLang="zh-CN" sz="200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远程控制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服务器统一调度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传感器动态控制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......</a:t>
              </a:r>
            </a:p>
          </p:txBody>
        </p:sp>
        <p:sp>
          <p:nvSpPr>
            <p:cNvPr id="24" name="Text Placeholder 3"/>
            <p:cNvSpPr txBox="1"/>
            <p:nvPr/>
          </p:nvSpPr>
          <p:spPr>
            <a:xfrm>
              <a:off x="3835894" y="3779727"/>
              <a:ext cx="2094600" cy="110744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使用视觉外的提醒</a:t>
              </a:r>
              <a:endParaRPr kumimoji="0" lang="en-US" altLang="zh-CN" sz="200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红绿灯语音提醒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......</a:t>
              </a:r>
            </a:p>
          </p:txBody>
        </p:sp>
        <p:sp>
          <p:nvSpPr>
            <p:cNvPr id="25" name="Text Placeholder 3"/>
            <p:cNvSpPr txBox="1"/>
            <p:nvPr/>
          </p:nvSpPr>
          <p:spPr>
            <a:xfrm>
              <a:off x="6404213" y="3779727"/>
              <a:ext cx="2053883" cy="2077085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zh-CN" alt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综合控制</a:t>
              </a:r>
              <a:endParaRPr kumimoji="0" lang="en-US" altLang="zh-CN" sz="200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网络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串口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服务器，数据库</a:t>
              </a: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......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Text Placeholder 3"/>
            <p:cNvSpPr txBox="1"/>
            <p:nvPr/>
          </p:nvSpPr>
          <p:spPr>
            <a:xfrm>
              <a:off x="8931815" y="3779727"/>
              <a:ext cx="2110827" cy="1569085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R="0" lvl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defRPr/>
              </a:pPr>
              <a:r>
                <a:rPr kumimoji="0" lang="zh-CN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个性化管理</a:t>
              </a:r>
            </a:p>
            <a:p>
              <a:pPr marL="285750" marR="0" lvl="0" indent="-28575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车流控时</a:t>
              </a:r>
            </a:p>
            <a:p>
              <a:pPr marL="285750" marR="0" lvl="0" indent="-28575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buChar char="•"/>
                <a:defRPr/>
              </a:pPr>
              <a:r>
                <a:rPr kumimoji="0" lang="zh-CN" altLang="zh-CN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人流控时</a:t>
              </a:r>
            </a:p>
            <a:p>
              <a:pPr marR="0" lvl="0" algn="ctr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80604020202020204" pitchFamily="34" charset="0"/>
                <a:defRPr/>
              </a:pPr>
              <a:endParaRPr kumimoji="0" lang="zh-CN" altLang="zh-CN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8" name="Freeform 53"/>
          <p:cNvSpPr/>
          <p:nvPr/>
        </p:nvSpPr>
        <p:spPr>
          <a:xfrm rot="16200000">
            <a:off x="4078605" y="2135505"/>
            <a:ext cx="1612900" cy="1459230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595381" y="2058382"/>
            <a:ext cx="1459377" cy="1612995"/>
            <a:chOff x="1595381" y="1928492"/>
            <a:chExt cx="1459377" cy="1612995"/>
          </a:xfrm>
        </p:grpSpPr>
        <p:sp>
          <p:nvSpPr>
            <p:cNvPr id="31" name="Freeform 44"/>
            <p:cNvSpPr/>
            <p:nvPr/>
          </p:nvSpPr>
          <p:spPr>
            <a:xfrm rot="16200000">
              <a:off x="1518572" y="2005301"/>
              <a:ext cx="1612995" cy="1459377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2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lum bright="-40000" contrast="-40000"/>
            </a:blip>
            <a:stretch>
              <a:fillRect/>
            </a:stretch>
          </p:blipFill>
          <p:spPr>
            <a:xfrm>
              <a:off x="2103718" y="2205140"/>
              <a:ext cx="442702" cy="587431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>
            <a:off x="6716002" y="2058380"/>
            <a:ext cx="1459377" cy="1612995"/>
            <a:chOff x="6716002" y="1928490"/>
            <a:chExt cx="1459377" cy="1612995"/>
          </a:xfrm>
        </p:grpSpPr>
        <p:sp>
          <p:nvSpPr>
            <p:cNvPr id="34" name="Freeform 68"/>
            <p:cNvSpPr/>
            <p:nvPr/>
          </p:nvSpPr>
          <p:spPr>
            <a:xfrm rot="16200000">
              <a:off x="6639193" y="2005299"/>
              <a:ext cx="1612995" cy="1459377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lum bright="-40000" contrast="-40000"/>
            </a:blip>
            <a:stretch>
              <a:fillRect/>
            </a:stretch>
          </p:blipFill>
          <p:spPr>
            <a:xfrm>
              <a:off x="7167848" y="2220871"/>
              <a:ext cx="555685" cy="512385"/>
            </a:xfrm>
            <a:prstGeom prst="rect">
              <a:avLst/>
            </a:prstGeom>
          </p:spPr>
        </p:pic>
      </p:grpSp>
      <p:grpSp>
        <p:nvGrpSpPr>
          <p:cNvPr id="36" name="组合 35"/>
          <p:cNvGrpSpPr/>
          <p:nvPr/>
        </p:nvGrpSpPr>
        <p:grpSpPr>
          <a:xfrm>
            <a:off x="9276314" y="2058379"/>
            <a:ext cx="1459377" cy="1612995"/>
            <a:chOff x="9276314" y="1928489"/>
            <a:chExt cx="1459377" cy="1612995"/>
          </a:xfrm>
        </p:grpSpPr>
        <p:sp>
          <p:nvSpPr>
            <p:cNvPr id="37" name="Freeform 71"/>
            <p:cNvSpPr/>
            <p:nvPr/>
          </p:nvSpPr>
          <p:spPr>
            <a:xfrm rot="16200000">
              <a:off x="9199505" y="2005298"/>
              <a:ext cx="1612995" cy="1459377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lum bright="-40000" contrast="-40000"/>
            </a:blip>
            <a:stretch>
              <a:fillRect/>
            </a:stretch>
          </p:blipFill>
          <p:spPr>
            <a:xfrm>
              <a:off x="9676677" y="2133035"/>
              <a:ext cx="617145" cy="591068"/>
            </a:xfrm>
            <a:prstGeom prst="rect">
              <a:avLst/>
            </a:prstGeom>
          </p:spPr>
        </p:pic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lum bright="-40000" contrast="-40000"/>
          </a:blip>
          <a:stretch>
            <a:fillRect/>
          </a:stretch>
        </p:blipFill>
        <p:spPr>
          <a:xfrm>
            <a:off x="4664673" y="2317885"/>
            <a:ext cx="442702" cy="5874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media/yuchuxi/DATA/project/PS CC 2019/1650176708586.png1650176708586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3" name="图片 2" descr="165017673930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0200456" y="5977263"/>
            <a:ext cx="1638300" cy="544987"/>
            <a:chOff x="10303041" y="6007200"/>
            <a:chExt cx="1638300" cy="544987"/>
          </a:xfrm>
        </p:grpSpPr>
        <p:sp>
          <p:nvSpPr>
            <p:cNvPr id="17" name="文本框 16"/>
            <p:cNvSpPr txBox="1"/>
            <p:nvPr/>
          </p:nvSpPr>
          <p:spPr>
            <a:xfrm>
              <a:off x="10537448" y="6007200"/>
              <a:ext cx="14038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050" dirty="0">
                  <a:solidFill>
                    <a:schemeClr val="bg1"/>
                  </a:solidFill>
                  <a:cs typeface="+mn-ea"/>
                  <a:sym typeface="+mn-lt"/>
                </a:rPr>
                <a:t>THANKS YOU</a:t>
              </a:r>
              <a:endParaRPr lang="zh-CN" altLang="en-US" sz="10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303041" y="6291837"/>
              <a:ext cx="1638300" cy="260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2022·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筑梦起航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73319" y="2096830"/>
            <a:ext cx="6322537" cy="1965741"/>
            <a:chOff x="205510" y="1864643"/>
            <a:chExt cx="6322537" cy="1965741"/>
          </a:xfrm>
        </p:grpSpPr>
        <p:sp>
          <p:nvSpPr>
            <p:cNvPr id="20" name="文本框 19"/>
            <p:cNvSpPr txBox="1"/>
            <p:nvPr/>
          </p:nvSpPr>
          <p:spPr>
            <a:xfrm>
              <a:off x="205510" y="1864643"/>
              <a:ext cx="446449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0" dirty="0">
                  <a:solidFill>
                    <a:schemeClr val="bg1"/>
                  </a:solidFill>
                  <a:cs typeface="+mn-ea"/>
                  <a:sym typeface="+mn-lt"/>
                </a:rPr>
                <a:t>PART 02</a:t>
              </a:r>
              <a:endParaRPr lang="zh-CN" altLang="en-US" sz="8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39408" y="3123629"/>
              <a:ext cx="6288639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4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制定设计方案</a:t>
              </a:r>
              <a:endPara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3" name="TextBox 7"/>
          <p:cNvSpPr txBox="1">
            <a:spLocks noChangeArrowheads="1"/>
          </p:cNvSpPr>
          <p:nvPr/>
        </p:nvSpPr>
        <p:spPr bwMode="auto">
          <a:xfrm flipH="1">
            <a:off x="8165115" y="1849827"/>
            <a:ext cx="3021311" cy="143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可调红绿灯时间计算</a:t>
            </a:r>
          </a:p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一个全局计时器；</a:t>
            </a:r>
          </a:p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当传感器有信号时减小计时器；</a:t>
            </a:r>
          </a:p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计时器等于零时完成红绿灯操作；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44" name="TextBox 7"/>
          <p:cNvSpPr txBox="1">
            <a:spLocks noChangeArrowheads="1"/>
          </p:cNvSpPr>
          <p:nvPr/>
        </p:nvSpPr>
        <p:spPr bwMode="auto">
          <a:xfrm flipH="1">
            <a:off x="8164748" y="3812402"/>
            <a:ext cx="3021311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lvl="0" defTabSz="457200">
              <a:lnSpc>
                <a:spcPct val="150000"/>
              </a:lnSpc>
              <a:defRPr/>
            </a:pPr>
            <a:r>
              <a:rPr lang="zh-CN" altLang="en-US" sz="2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cs typeface="+mn-ea"/>
                <a:sym typeface="+mn-lt"/>
              </a:rPr>
              <a:t>语音输出</a:t>
            </a:r>
            <a:endParaRPr lang="en-US" altLang="zh-CN" sz="2000" kern="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cs typeface="+mn-ea"/>
              <a:sym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通过语音模块输出；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支持多种语言；</a:t>
            </a:r>
          </a:p>
        </p:txBody>
      </p:sp>
      <p:sp>
        <p:nvSpPr>
          <p:cNvPr id="45" name="TextBox 7"/>
          <p:cNvSpPr txBox="1">
            <a:spLocks noChangeArrowheads="1"/>
          </p:cNvSpPr>
          <p:nvPr/>
        </p:nvSpPr>
        <p:spPr bwMode="auto">
          <a:xfrm flipH="1">
            <a:off x="1155032" y="1849827"/>
            <a:ext cx="2894082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基本功能</a:t>
            </a:r>
            <a:endParaRPr kumimoji="0" lang="en-US" altLang="zh-CN" sz="200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即红绿灯的基本功能；</a:t>
            </a: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开放红绿灯操作端口；</a:t>
            </a:r>
          </a:p>
        </p:txBody>
      </p:sp>
      <p:sp>
        <p:nvSpPr>
          <p:cNvPr id="46" name="TextBox 7"/>
          <p:cNvSpPr txBox="1">
            <a:spLocks noChangeArrowheads="1"/>
          </p:cNvSpPr>
          <p:nvPr/>
        </p:nvSpPr>
        <p:spPr bwMode="auto">
          <a:xfrm flipH="1">
            <a:off x="1159745" y="3812402"/>
            <a:ext cx="2894082" cy="17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lvl="0" algn="r" defTabSz="457200">
              <a:lnSpc>
                <a:spcPct val="150000"/>
              </a:lnSpc>
              <a:defRPr/>
            </a:pPr>
            <a:r>
              <a:rPr lang="zh-CN" altLang="en-US" sz="2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cs typeface="+mn-ea"/>
                <a:sym typeface="+mn-lt"/>
              </a:rPr>
              <a:t>远程控制</a:t>
            </a:r>
            <a:endParaRPr lang="en-US" altLang="zh-CN" sz="2000" kern="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cs typeface="+mn-ea"/>
              <a:sym typeface="+mn-lt"/>
            </a:endParaRP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通过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ArduinoMega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开放串口；</a:t>
            </a: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Arduino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与虚谷互写客户端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-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服务端；</a:t>
            </a: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虚谷通过网络与服务器通信；</a:t>
            </a:r>
          </a:p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虚谷内部自带数据库与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Arduino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通信；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55440" y="332656"/>
            <a:ext cx="37963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需要的功能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架构具体实现</a:t>
            </a:r>
          </a:p>
        </p:txBody>
      </p:sp>
      <p:pic>
        <p:nvPicPr>
          <p:cNvPr id="2" name="图片 1" descr="项目开发流程图(1)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/>
          <a:stretch>
            <a:fillRect/>
          </a:stretch>
        </p:blipFill>
        <p:spPr>
          <a:xfrm>
            <a:off x="708025" y="1412875"/>
            <a:ext cx="5895975" cy="43243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855595" y="3357245"/>
            <a:ext cx="1235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200"/>
              <a:t>串口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855595" y="4509135"/>
            <a:ext cx="1235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200"/>
              <a:t>网络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451860" y="3068955"/>
            <a:ext cx="367030" cy="8547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/>
              <a:t>自研协议</a:t>
            </a:r>
          </a:p>
        </p:txBody>
      </p:sp>
      <p:pic>
        <p:nvPicPr>
          <p:cNvPr id="15" name="图片 14" descr="未命名文件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176135" y="1916430"/>
            <a:ext cx="4429125" cy="18669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33105" y="3648075"/>
            <a:ext cx="21151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1200"/>
              <a:t>次级中枢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511675" y="2277110"/>
            <a:ext cx="1235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I2C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285355" y="3001645"/>
            <a:ext cx="367030" cy="8547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/>
              <a:t>自研协议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8543925" y="2132965"/>
            <a:ext cx="1235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I2C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773160" y="3001645"/>
            <a:ext cx="12350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/>
              <a:t>串口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98943" y="502735"/>
            <a:ext cx="390758" cy="331052"/>
            <a:chOff x="456565" y="196382"/>
            <a:chExt cx="390758" cy="3310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65484" y="216568"/>
              <a:ext cx="264695" cy="192506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79425" y="409575"/>
              <a:ext cx="358775" cy="9525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801604" y="38646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56565" y="481715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45164" y="196382"/>
              <a:ext cx="45719" cy="45719"/>
            </a:xfrm>
            <a:prstGeom prst="ellipse">
              <a:avLst/>
            </a:prstGeom>
            <a:solidFill>
              <a:srgbClr val="1C1C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055370" y="332740"/>
            <a:ext cx="379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u="sng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程序和代码部分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73359" y="668035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4" name="图片 3" descr="截图 2022-04-28 12-29-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1484630"/>
            <a:ext cx="4607999" cy="2880000"/>
          </a:xfrm>
          <a:prstGeom prst="rect">
            <a:avLst/>
          </a:prstGeom>
        </p:spPr>
      </p:pic>
      <p:pic>
        <p:nvPicPr>
          <p:cNvPr id="11" name="图片 10" descr="截图 2022-04-28 12-21-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70" y="1484630"/>
            <a:ext cx="4608000" cy="2880000"/>
          </a:xfrm>
          <a:prstGeom prst="rect">
            <a:avLst/>
          </a:prstGeom>
        </p:spPr>
      </p:pic>
      <p:pic>
        <p:nvPicPr>
          <p:cNvPr id="13" name="图片 12" descr="截图 2022-04-28 12-22-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0010" y="1484630"/>
            <a:ext cx="4608000" cy="2880000"/>
          </a:xfrm>
          <a:prstGeom prst="rect">
            <a:avLst/>
          </a:prstGeom>
        </p:spPr>
      </p:pic>
      <p:pic>
        <p:nvPicPr>
          <p:cNvPr id="15" name="图片 14" descr="截图 2022-04-28 12-23-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2125" y="1484630"/>
            <a:ext cx="4608000" cy="28800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0" y="4364990"/>
            <a:ext cx="12192635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  Arduino</a:t>
            </a:r>
            <a:r>
              <a:rPr lang="zh-CN" altLang="en-US" sz="1200"/>
              <a:t>部分</a:t>
            </a:r>
            <a:r>
              <a:rPr lang="en-US" altLang="zh-CN" sz="1200"/>
              <a:t> - C                                  </a:t>
            </a:r>
            <a:r>
              <a:rPr lang="zh-CN" altLang="en-US" sz="1200"/>
              <a:t>虚谷部分</a:t>
            </a:r>
            <a:r>
              <a:rPr lang="en-US" altLang="zh-CN" sz="1200"/>
              <a:t>  - C++                                                        </a:t>
            </a:r>
            <a:r>
              <a:rPr lang="zh-CN" altLang="en-US" sz="1200"/>
              <a:t>数据库部分</a:t>
            </a:r>
            <a:r>
              <a:rPr lang="en-US" altLang="zh-CN" sz="1200"/>
              <a:t>  - Lua                                      </a:t>
            </a:r>
            <a:r>
              <a:rPr lang="zh-CN" altLang="en-US" sz="1200"/>
              <a:t>数据库</a:t>
            </a:r>
            <a:r>
              <a:rPr lang="en-US" altLang="zh-CN" sz="1200"/>
              <a:t> - JSON</a:t>
            </a:r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endParaRPr lang="zh-CN" altLang="en-US" sz="1200"/>
          </a:p>
          <a:p>
            <a:r>
              <a:rPr lang="en-US" altLang="zh-CN" sz="1200"/>
              <a:t>* </a:t>
            </a:r>
            <a:r>
              <a:rPr lang="zh-CN" altLang="en-US" sz="1200"/>
              <a:t>网络服务器使用了高德地图提供的</a:t>
            </a:r>
            <a:r>
              <a:rPr lang="en-US" altLang="zh-CN" sz="1200"/>
              <a:t>API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INDEX" val="20213636"/>
  <p:tag name="KSO_WM_TEMPLATE_CATEGORY" val="diagram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810,&quot;width&quot;:9285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7280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STRAINT" val="%7b%22slideConstraint%22%3a%7b%22seriesAreas%22%3a%5b%5d%2c%22singleAreas%22%3a%5b%7b%22shapes%22%3a%5b19%5d%2c%22serialConstraintIndex%22%3a-1%2c%22areatextmark%22%3a0%2c%22pictureprocessmark%22%3a0%7d%5d%7d%7d"/>
  <p:tag name="KSO_WM_SLIDE_COLORSCHEME_VERSION" val="3.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44:55&quot;,&quot;maxSize&quot;:{&quot;size1&quot;:41.200000000000003},&quot;minSize&quot;:{&quot;size1&quot;:41.200000000000003},&quot;normalSize&quot;:{&quot;size1&quot;:41.200000000000003},&quot;subLayout&quot;:[{&quot;id&quot;:&quot;2021-04-01T15:44:55&quot;,&quot;margin&quot;:{&quot;bottom&quot;:2.5399999618530273,&quot;left&quot;:3.3870000839233398,&quot;right&quot;:0.42300000786781311,&quot;top&quot;:2.9630000591278076},&quot;type&quot;:0},{&quot;id&quot;:&quot;2021-04-01T15:44:55&quot;,&quot;margin&quot;:{&quot;bottom&quot;:6.7729997634887695,&quot;left&quot;:1.7020000219345093,&quot;right&quot;:3.809999942779541,&quot;top&quot;:8.0430002212524414},&quot;type&quot;:0}],&quot;type&quot;:0}"/>
  <p:tag name="KSO_WM_SLIDE_BACKGROUND" val="[&quot;general&quot;]"/>
  <p:tag name="KSO_WM_SLIDE_RATIO" val="1.777778"/>
  <p:tag name="KSO_WM_SLIDE_ID" val="diagram20213636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14*540"/>
  <p:tag name="KSO_WM_SLIDE_POSITION" val="0*0"/>
  <p:tag name="KSO_WM_TAG_VERSION" val="1.0"/>
  <p:tag name="KSO_WM_BEAUTIFY_FLAG" val="#wm#"/>
  <p:tag name="KSO_WM_TEMPLATE_CATEGORY" val="diagram"/>
  <p:tag name="KSO_WM_TEMPLATE_INDEX" val="20213636"/>
  <p:tag name="KSO_WM_SLIDE_LAYOUT" val="a_d"/>
  <p:tag name="KSO_WM_SLIDE_LAYOUT_CNT" val="1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false,&quot;fill_id&quot;:&quot;8c3789e782d64a8db1011494b7f8e4c2&quot;,&quot;fill_align&quot;:&quot;lm&quot;,&quot;chip_types&quot;:[&quot;picture&quot;]},{&quot;text_align&quot;:&quot;cm&quot;,&quot;text_direction&quot;:&quot;horizontal&quot;,&quot;support_big_font&quot;:true,&quot;fill_id&quot;:&quot;438c312198694d7e90d6eeedb9ae7024&quot;,&quot;fill_align&quot;:&quot;cm&quot;,&quot;chip_types&quot;:[&quot;header&quot;]}],[{&quot;text_align&quot;:&quot;lm&quot;,&quot;text_direction&quot;:&quot;horizontal&quot;,&quot;support_big_font&quot;:false,&quot;fill_id&quot;:&quot;8c3789e782d64a8db1011494b7f8e4c2&quot;,&quot;fill_align&quot;:&quot;lm&quot;,&quot;chip_types&quot;:[&quot;picture&quot;]},{&quot;text_align&quot;:&quot;lm&quot;,&quot;text_direction&quot;:&quot;horizontal&quot;,&quot;support_big_font&quot;:true,&quot;fill_id&quot;:&quot;438c312198694d7e90d6eeedb9ae7024&quot;,&quot;fill_align&quot;:&quot;cm&quot;,&quot;chip_types&quot;:[&quot;text&quot;]}]]"/>
  <p:tag name="KSO_WM_CHIP_XID" val="5efd8d2c81ee359a788b1dc1"/>
  <p:tag name="KSO_WM_CHIP_DECFILLPROP" val="[]"/>
  <p:tag name="KSO_WM_SLIDE_CAN_ADD_NAVIGATION" val="1"/>
  <p:tag name="KSO_WM_CHIP_GROUPID" val="5efd8d2c81ee359a788b1dc0"/>
  <p:tag name="KSO_WM_SLIDE_BK_DARK_LIGHT" val="2"/>
  <p:tag name="KSO_WM_SLIDE_BACKGROUND_TYPE" val="general"/>
  <p:tag name="KSO_WM_SLIDE_SUPPORT_FEATURE_TYPE" val="0"/>
  <p:tag name="KSO_WM_TEMPLATE_ASSEMBLE_XID" val="60656f694054ed1e2fb80994"/>
  <p:tag name="KSO_WM_TEMPLATE_ASSEMBLE_GROUPID" val="60656f694054ed1e2fb8099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7"/>
  <p:tag name="KSO_WM_UNIT_COLOR_SCHEME_SHAPE_ID" val="77"/>
  <p:tag name="KSO_WM_UNIT_COLOR_SCHEME_PARENT_PAGE" val="0_1"/>
  <p:tag name="KSO_WM_UNIT_BLOCK" val="0"/>
  <p:tag name="KSO_WM_UNIT_SM_LIMIT_TYPE" val="2"/>
  <p:tag name="KSO_WM_UNIT_DEC_AREA_ID" val="26f667020e184cfcb5fdc8f0ef51eae4"/>
  <p:tag name="KSO_WM_UNIT_DECORATE_INFO" val="{&quot;ReferentInfo&quot;:{&quot;Id&quot;:&quot;slide&quot;,&quot;X&quot;:{&quot;Pos&quot;:1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3636_1*i*1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FILL_FORE_SCHEMECOLOR_INDEX_BRIGHTNESS" val="-0.05"/>
  <p:tag name="KSO_WM_UNIT_FILL_FORE_SCHEMECOLOR_INDEX" val="14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12"/>
  <p:tag name="KSO_WM_TEMPLATE_ASSEMBLE_XID" val="60656f694054ed1e2fb80994"/>
  <p:tag name="KSO_WM_TEMPLATE_ASSEMBLE_GROUPID" val="60656f694054ed1e2fb8099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8"/>
  <p:tag name="KSO_WM_UNIT_COLOR_SCHEME_SHAPE_ID" val="78"/>
  <p:tag name="KSO_WM_UNIT_COLOR_SCHEME_PARENT_PAGE" val="0_1"/>
  <p:tag name="KSO_WM_UNIT_BLOCK" val="0"/>
  <p:tag name="KSO_WM_UNIT_SM_LIMIT_TYPE" val="2"/>
  <p:tag name="KSO_WM_UNIT_DEC_AREA_ID" val="7dc30cdb887247c48f6ce60dbda0bf98"/>
  <p:tag name="KSO_WM_UNIT_DECORATE_INFO" val="{&quot;ReferentInfo&quot;:{&quot;Id&quot;:&quot;slide&quot;,&quot;X&quot;:{&quot;Pos&quot;:1},&quot;Y&quot;:{&quot;Pos&quot;:1}},&quot;DecorateInfoX&quot;:{&quot;Pos&quot;:0,&quot;IsAbs&quot;:false},&quot;DecorateInfoY&quot;:{&quot;Pos&quot;:1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3636_1*i*2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FILL_FORE_SCHEMECOLOR_INDEX_BRIGHTNESS" val="-0.05"/>
  <p:tag name="KSO_WM_UNIT_FILL_FORE_SCHEMECOLOR_INDEX" val="14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63"/>
  <p:tag name="KSO_WM_TEMPLATE_ASSEMBLE_XID" val="60656f694054ed1e2fb80994"/>
  <p:tag name="KSO_WM_TEMPLATE_ASSEMBLE_GROUPID" val="60656f694054ed1e2fb8099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63"/>
  <p:tag name="KSO_WM_UNIT_COLOR_SCHEME_SHAPE_ID" val="63"/>
  <p:tag name="KSO_WM_UNIT_COLOR_SCHEME_PARENT_PAGE" val="0_1"/>
  <p:tag name="KSO_WM_UNIT_BLOCK" val="0"/>
  <p:tag name="KSO_WM_UNIT_SM_LIMIT_TYPE" val="2"/>
  <p:tag name="KSO_WM_UNIT_DEC_AREA_ID" val="fd79299ae80242808b6b38814397d7c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3636_1*i*3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FILL_FORE_SCHEMECOLOR_INDEX_BRIGHTNESS" val="-0.15"/>
  <p:tag name="KSO_WM_UNIT_FILL_FORE_SCHEMECOLOR_INDEX" val="14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750"/>
  <p:tag name="KSO_WM_TEMPLATE_ASSEMBLE_XID" val="60656f694054ed1e2fb80994"/>
  <p:tag name="KSO_WM_TEMPLATE_ASSEMBLE_GROUPID" val="60656f694054ed1e2fb8099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64"/>
  <p:tag name="KSO_WM_UNIT_COLOR_SCHEME_SHAPE_ID" val="64"/>
  <p:tag name="KSO_WM_UNIT_COLOR_SCHEME_PARENT_PAGE" val="0_1"/>
  <p:tag name="KSO_WM_UNIT_DECOLORIZATION" val="1"/>
  <p:tag name="KSO_WM_UNIT_BLOCK" val="0"/>
  <p:tag name="KSO_WM_UNIT_SM_LIMIT_TYPE" val="2"/>
  <p:tag name="KSO_WM_UNIT_DEC_AREA_ID" val="60990a4491a046b0998955ad9d9fad0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3636_1*i*4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987"/>
  <p:tag name="KSO_WM_TEMPLATE_ASSEMBLE_XID" val="60656f694054ed1e2fb80994"/>
  <p:tag name="KSO_WM_TEMPLATE_ASSEMBLE_GROUPID" val="60656f694054ed1e2fb80994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65"/>
  <p:tag name="KSO_WM_UNIT_COLOR_SCHEME_SHAPE_ID" val="65"/>
  <p:tag name="KSO_WM_UNIT_COLOR_SCHEME_PARENT_PAGE" val="0_1"/>
  <p:tag name="KSO_WM_UNIT_BLOCK" val="0"/>
  <p:tag name="KSO_WM_UNIT_SM_LIMIT_TYPE" val="2"/>
  <p:tag name="KSO_WM_UNIT_DEC_AREA_ID" val="64f98742acdb40a2bf23a4620074bdc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13636_1*i*5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LINE_FORE_SCHEMECOLOR_INDEX_BRIGHTNESS" val="0.1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987"/>
  <p:tag name="KSO_WM_TEMPLATE_ASSEMBLE_XID" val="60656f694054ed1e2fb80994"/>
  <p:tag name="KSO_WM_TEMPLATE_ASSEMBLE_GROUPID" val="60656f694054ed1e2fb8099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68"/>
  <p:tag name="KSO_WM_UNIT_COLOR_SCHEME_SHAPE_ID" val="68"/>
  <p:tag name="KSO_WM_UNIT_COLOR_SCHEME_PARENT_PAGE" val="0_1"/>
  <p:tag name="KSO_WM_UNIT_DECOLORIZATION" val="1"/>
  <p:tag name="KSO_WM_UNIT_BLOCK" val="0"/>
  <p:tag name="KSO_WM_UNIT_SM_LIMIT_TYPE" val="2"/>
  <p:tag name="KSO_WM_UNIT_DEC_AREA_ID" val="094935a61e8a4176ae5df096d2c04d8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13636_1*i*6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55"/>
  <p:tag name="KSO_WM_TEMPLATE_ASSEMBLE_XID" val="60656f694054ed1e2fb80994"/>
  <p:tag name="KSO_WM_TEMPLATE_ASSEMBLE_GROUPID" val="60656f694054ed1e2fb8099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1"/>
  <p:tag name="KSO_WM_UNIT_COLOR_SCHEME_SHAPE_ID" val="71"/>
  <p:tag name="KSO_WM_UNIT_COLOR_SCHEME_PARENT_PAGE" val="0_1"/>
  <p:tag name="KSO_WM_UNIT_DECOLORIZATION" val="1"/>
  <p:tag name="KSO_WM_UNIT_BLOCK" val="0"/>
  <p:tag name="KSO_WM_UNIT_SM_LIMIT_TYPE" val="2"/>
  <p:tag name="KSO_WM_UNIT_DEC_AREA_ID" val="6f74c30187c54981af0610fc807a3d68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13636_1*i*7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TEMPLATE_ASSEMBLE_XID" val="60656f694054ed1e2fb80994"/>
  <p:tag name="KSO_WM_TEMPLATE_ASSEMBLE_GROUPID" val="60656f694054ed1e2fb80994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2"/>
  <p:tag name="KSO_WM_UNIT_COLOR_SCHEME_SHAPE_ID" val="72"/>
  <p:tag name="KSO_WM_UNIT_COLOR_SCHEME_PARENT_PAGE" val="0_1"/>
  <p:tag name="KSO_WM_UNIT_BLOCK" val="0"/>
  <p:tag name="KSO_WM_UNIT_SM_LIMIT_TYPE" val="2"/>
  <p:tag name="KSO_WM_UNIT_DEC_AREA_ID" val="e630323a977c44c78b283d41e994cc2a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diagram20213636_1*i*10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TEMPLATE_ASSEMBLE_XID" val="60656f694054ed1e2fb80994"/>
  <p:tag name="KSO_WM_TEMPLATE_ASSEMBLE_GROUPID" val="60656f694054ed1e2fb8099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015*1015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3636_1*d*1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f069c38b6b6d4387b23a1e1e5dc00ef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a10ac8e76ab4988ba9615b6d006bac2"/>
  <p:tag name="KSO_WM_TEMPLATE_ASSEMBLE_XID" val="60656f694054ed1e2fb80994"/>
  <p:tag name="KSO_WM_TEMPLATE_ASSEMBLE_GROUPID" val="60656f694054ed1e2fb8099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636_1*a*1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8aeeb6e96c064044a6008e9fb5972a3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5b8eb6c62bcc41bca268b6f529095efa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694054ed1e2fb80994"/>
  <p:tag name="KSO_WM_TEMPLATE_ASSEMBLE_GROUPID" val="60656f694054ed1e2fb8099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3"/>
  <p:tag name="KSO_WM_UNIT_COLOR_SCHEME_SHAPE_ID" val="73"/>
  <p:tag name="KSO_WM_UNIT_COLOR_SCHEME_PARENT_PAGE" val="0_1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diagram20213636_1*i*11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LINE_FORE_SCHEMECOLOR_INDEX_BRIGHTNESS" val="0.1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"/>
  <p:tag name="KSO_WM_TEMPLATE_ASSEMBLE_XID" val="60656f694054ed1e2fb80994"/>
  <p:tag name="KSO_WM_TEMPLATE_ASSEMBLE_GROUPID" val="60656f694054ed1e2fb80994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4"/>
  <p:tag name="KSO_WM_UNIT_COLOR_SCHEME_SHAPE_ID" val="74"/>
  <p:tag name="KSO_WM_UNIT_COLOR_SCHEME_PARENT_PAGE" val="0_1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diagram20213636_1*i*12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LINE_FORE_SCHEMECOLOR_INDEX_BRIGHTNESS" val="0.15"/>
  <p:tag name="KSO_WM_UNIT_LINE_FORE_SCHEMECOLOR_INDEX" val="13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2"/>
  <p:tag name="KSO_WM_TEMPLATE_ASSEMBLE_XID" val="60656f694054ed1e2fb80994"/>
  <p:tag name="KSO_WM_TEMPLATE_ASSEMBLE_GROUPID" val="60656f694054ed1e2fb8099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5"/>
  <p:tag name="KSO_WM_UNIT_COLOR_SCHEME_SHAPE_ID" val="75"/>
  <p:tag name="KSO_WM_UNIT_COLOR_SCHEME_PARENT_PAGE" val="0_1"/>
  <p:tag name="KSO_WM_UNIT_DECOLORIZATION" val="1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13636_1*i*8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"/>
  <p:tag name="KSO_WM_TEMPLATE_ASSEMBLE_XID" val="60656f694054ed1e2fb80994"/>
  <p:tag name="KSO_WM_TEMPLATE_ASSEMBLE_GROUPID" val="60656f694054ed1e2fb8099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ADJUSTLAYOUT_ID" val="76"/>
  <p:tag name="KSO_WM_UNIT_COLOR_SCHEME_SHAPE_ID" val="76"/>
  <p:tag name="KSO_WM_UNIT_COLOR_SCHEME_PARENT_PAGE" val="0_1"/>
  <p:tag name="KSO_WM_UNIT_DECOLORIZATION" val="1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13636_1*i*9"/>
  <p:tag name="KSO_WM_TEMPLATE_CATEGORY" val="diagram"/>
  <p:tag name="KSO_WM_TEMPLATE_INDEX" val="20213636"/>
  <p:tag name="KSO_WM_UNIT_LAYERLEVEL" val="1"/>
  <p:tag name="KSO_WM_TAG_VERSION" val="1.0"/>
  <p:tag name="KSO_WM_BEAUTIFY_FLAG" val="#wm#"/>
  <p:tag name="KSO_WM_CHIP_GROUPID" val="5efd8d2c81ee359a788b1dc0"/>
  <p:tag name="KSO_WM_CHIP_XID" val="5efd8d2c81ee359a788b1dc1"/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"/>
  <p:tag name="KSO_WM_TEMPLATE_ASSEMBLE_XID" val="60656f694054ed1e2fb80994"/>
  <p:tag name="KSO_WM_TEMPLATE_ASSEMBLE_GROUPID" val="60656f694054ed1e2fb8099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INDEX" val="20213636"/>
  <p:tag name="KSO_WM_TEMPLATE_CATEGORY" val="diagram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AG_VERSION" val="1.0"/>
  <p:tag name="KSO_WM_TEMPLATE_CATEGORY" val="diagram"/>
  <p:tag name="KSO_WM_TEMPLATE_INDEX" val="2021363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heme/theme1.xml><?xml version="1.0" encoding="utf-8"?>
<a:theme xmlns:a="http://schemas.openxmlformats.org/drawingml/2006/main" name="第一PPT，www.1ppt.com">
  <a:themeElements>
    <a:clrScheme name="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E7E6E6"/>
      </a:folHlink>
    </a:clrScheme>
    <a:fontScheme name="ssujf4sy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  <a:extLst>
      <a:ext uri="{D81B5157-A7B6-4480-A006-42BB1BC3E7BB}">
        <wpsdc:hlinkScheme xmlns="" xmlns:wpsdc="http://www.wps.cn/officeDocument/2017/drawingmlCustomData" underline="false"/>
      </a:ext>
    </a:extLst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266CBA"/>
      </a:accent1>
      <a:accent2>
        <a:srgbClr val="0887CE"/>
      </a:accent2>
      <a:accent3>
        <a:srgbClr val="089AC2"/>
      </a:accent3>
      <a:accent4>
        <a:srgbClr val="07A99D"/>
      </a:accent4>
      <a:accent5>
        <a:srgbClr val="07B566"/>
      </a:accent5>
      <a:accent6>
        <a:srgbClr val="6CBA2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600</Words>
  <Application>Microsoft Office PowerPoint</Application>
  <PresentationFormat>自定义</PresentationFormat>
  <Paragraphs>104</Paragraphs>
  <Slides>15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18" baseType="lpstr">
      <vt:lpstr>第一PPT，www.1ppt.com</vt:lpstr>
      <vt:lpstr>自定义设计方案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城市夜景</dc:title>
  <dc:creator>第一PPT</dc:creator>
  <cp:keywords>www.1ppt.com</cp:keywords>
  <dc:description>www.1ppt.com</dc:description>
  <cp:lastModifiedBy>seewo</cp:lastModifiedBy>
  <cp:revision>36</cp:revision>
  <dcterms:created xsi:type="dcterms:W3CDTF">2022-09-09T15:04:15Z</dcterms:created>
  <dcterms:modified xsi:type="dcterms:W3CDTF">2022-09-16T05:03:17Z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B0676A49AA1C415B8A7EE08DE06D25A2</vt:lpwstr>
  </property>
  <property fmtid="{D5CDD505-2E9C-101B-9397-08002B2CF9AE}" pid="3" name="KSOProductBuildVer">
    <vt:lpwstr>2052-11.1.0.11664</vt:lpwstr>
  </property>
</Properties>
</file>

<file path=docProps/thumbnail.jpeg>
</file>